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sldIdLst>
    <p:sldId id="256" r:id="rId4"/>
    <p:sldId id="258" r:id="rId5"/>
    <p:sldId id="263" r:id="rId6"/>
    <p:sldId id="266" r:id="rId7"/>
    <p:sldId id="264" r:id="rId8"/>
    <p:sldId id="265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94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12/11/2012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jpeg"/><Relationship Id="rId5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21" Type="http://schemas.openxmlformats.org/officeDocument/2006/relationships/image" Target="../media/image35.jpe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image" Target="../media/image25.png"/><Relationship Id="rId16" Type="http://schemas.openxmlformats.org/officeDocument/2006/relationships/image" Target="../media/image23.jpe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28.xml"/><Relationship Id="rId24" Type="http://schemas.openxmlformats.org/officeDocument/2006/relationships/image" Target="../media/image38.png"/><Relationship Id="rId15" Type="http://schemas.openxmlformats.org/officeDocument/2006/relationships/image" Target="../media/image30.png"/><Relationship Id="rId23" Type="http://schemas.openxmlformats.org/officeDocument/2006/relationships/image" Target="../media/image37.png"/><Relationship Id="rId19" Type="http://schemas.openxmlformats.org/officeDocument/2006/relationships/image" Target="../media/image33.jpeg"/><Relationship Id="rId14" Type="http://schemas.openxmlformats.org/officeDocument/2006/relationships/image" Target="../media/image131.pdf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8.xml"/><Relationship Id="rId15" Type="http://schemas.openxmlformats.org/officeDocument/2006/relationships/image" Target="../media/image30.png"/><Relationship Id="rId14" Type="http://schemas.openxmlformats.org/officeDocument/2006/relationships/image" Target="../media/image131.pd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image" Target="../media/image24.png"/><Relationship Id="rId7" Type="http://schemas.openxmlformats.org/officeDocument/2006/relationships/image" Target="../media/image43.jpeg"/><Relationship Id="rId12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jpe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23.jpe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4.png"/><Relationship Id="rId7" Type="http://schemas.openxmlformats.org/officeDocument/2006/relationships/image" Target="../media/image5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98308" y="1412776"/>
            <a:ext cx="1893972" cy="7920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Background/Brief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95" y="4085355"/>
            <a:ext cx="3104793" cy="20106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095" y="1916832"/>
            <a:ext cx="3104793" cy="20909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1933730"/>
            <a:ext cx="2424729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Background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Tu Me – provider of  a messaging/picture sharing app for smart phones.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iProspect approached for a 3 month </a:t>
            </a:r>
            <a:r>
              <a:rPr lang="en-US" sz="1200" dirty="0" smtClean="0">
                <a:latin typeface="Avenir LT Std 35 Light"/>
                <a:cs typeface="Avenir LT Std 35 Light"/>
              </a:rPr>
              <a:t>PPC trial with the view of awarding iProspect the business if successful in the test. 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197945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2159" y="414469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8209" y="4065297"/>
            <a:ext cx="25136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Brief</a:t>
            </a:r>
          </a:p>
          <a:p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Launch paid search activity across multiple markets – drive app downloads at a $6 CPA.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Successful completion of the test could lead to an extended Tu Me contract and other opportunities within the Telefonica brand.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6342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Tu Me (Telefonica) PPC Test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 r="90146"/>
          <a:stretch>
            <a:fillRect/>
          </a:stretch>
        </p:blipFill>
        <p:spPr bwMode="auto">
          <a:xfrm>
            <a:off x="546469" y="1150761"/>
            <a:ext cx="597620" cy="5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75" y="2025720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96" descr="Screen shot 2012-07-17 at 10.31.1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8" y="4174305"/>
            <a:ext cx="360040" cy="37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6296" y="1124744"/>
            <a:ext cx="1440160" cy="602297"/>
          </a:xfrm>
          <a:prstGeom prst="rect">
            <a:avLst/>
          </a:prstGeom>
          <a:noFill/>
        </p:spPr>
      </p:pic>
      <p:pic>
        <p:nvPicPr>
          <p:cNvPr id="4098" name="Picture 2" descr="http://ebyline.biz/wp-content/uploads/2011/08/handshak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23928" y="2276872"/>
            <a:ext cx="4572000" cy="3009901"/>
          </a:xfrm>
          <a:prstGeom prst="rect">
            <a:avLst/>
          </a:prstGeom>
          <a:noFill/>
        </p:spPr>
      </p:pic>
      <p:pic>
        <p:nvPicPr>
          <p:cNvPr id="21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660" t="12374" r="6554" b="13667"/>
          <a:stretch>
            <a:fillRect/>
          </a:stretch>
        </p:blipFill>
        <p:spPr bwMode="auto">
          <a:xfrm rot="1078975">
            <a:off x="4164901" y="2971731"/>
            <a:ext cx="815566" cy="2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http://www.iprospect.co.nz/wp-content/gallery/cache/4__670x190_ip-logo-670x190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9886598">
            <a:off x="7611253" y="2499716"/>
            <a:ext cx="986687" cy="278334"/>
          </a:xfrm>
          <a:prstGeom prst="rect">
            <a:avLst/>
          </a:prstGeom>
          <a:noFill/>
        </p:spPr>
      </p:pic>
      <p:pic>
        <p:nvPicPr>
          <p:cNvPr id="26" name="Picture 77" descr="globe (creds)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36296" y="4221088"/>
            <a:ext cx="1707059" cy="19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3871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Challenges</a:t>
            </a:r>
          </a:p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No brand awareness – low traffic through brand terms.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High traffic volumes on generic terms but too expensive to deliver a $6 cost per download – highly saturated and competitive market.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Low brand traffic and expensive generic terms on mobile devices also .</a:t>
            </a: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26863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Multiple Challenges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5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546394" y="1080168"/>
            <a:ext cx="597770" cy="674001"/>
          </a:xfrm>
          <a:prstGeom prst="rect">
            <a:avLst/>
          </a:prstGeom>
        </p:spPr>
      </p:pic>
      <p:pic>
        <p:nvPicPr>
          <p:cNvPr id="23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36296" y="1124744"/>
            <a:ext cx="1440160" cy="602297"/>
          </a:xfrm>
          <a:prstGeom prst="rect">
            <a:avLst/>
          </a:prstGeom>
          <a:noFill/>
        </p:spPr>
      </p:pic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563888" y="1988840"/>
            <a:ext cx="505769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707904" y="2420888"/>
            <a:ext cx="1205255" cy="504056"/>
          </a:xfrm>
          <a:prstGeom prst="rect">
            <a:avLst/>
          </a:prstGeom>
          <a:noFill/>
        </p:spPr>
      </p:pic>
      <p:pic>
        <p:nvPicPr>
          <p:cNvPr id="4099" name="Picture 3" descr="http://www.whatsapp-status.com/i/logo/whatsapp-logo.png"/>
          <p:cNvPicPr>
            <a:picLocks noChangeAspect="1" noChangeArrowheads="1"/>
          </p:cNvPicPr>
          <p:nvPr/>
        </p:nvPicPr>
        <p:blipFill>
          <a:blip r:embed="rId18"/>
          <a:srcRect t="8000" r="28181" b="8001"/>
          <a:stretch>
            <a:fillRect/>
          </a:stretch>
        </p:blipFill>
        <p:spPr bwMode="auto">
          <a:xfrm>
            <a:off x="5292080" y="2348880"/>
            <a:ext cx="2448272" cy="901995"/>
          </a:xfrm>
          <a:prstGeom prst="rect">
            <a:avLst/>
          </a:prstGeom>
          <a:noFill/>
        </p:spPr>
      </p:pic>
      <p:pic>
        <p:nvPicPr>
          <p:cNvPr id="4101" name="Picture 5" descr="http://www.everyday-thai.com/images/learn-thai-online-skype.jpg"/>
          <p:cNvPicPr>
            <a:picLocks noChangeAspect="1" noChangeArrowheads="1"/>
          </p:cNvPicPr>
          <p:nvPr/>
        </p:nvPicPr>
        <p:blipFill>
          <a:blip r:embed="rId19"/>
          <a:srcRect t="26460" b="26291"/>
          <a:stretch>
            <a:fillRect/>
          </a:stretch>
        </p:blipFill>
        <p:spPr bwMode="auto">
          <a:xfrm>
            <a:off x="5940152" y="3212976"/>
            <a:ext cx="1656184" cy="782536"/>
          </a:xfrm>
          <a:prstGeom prst="rect">
            <a:avLst/>
          </a:prstGeom>
          <a:noFill/>
        </p:spPr>
      </p:pic>
      <p:pic>
        <p:nvPicPr>
          <p:cNvPr id="4103" name="Picture 7" descr="http://www.intomobile.com/wp-content/uploads/2010/11/kik-logo.jpg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3707904" y="3284984"/>
            <a:ext cx="936104" cy="936104"/>
          </a:xfrm>
          <a:prstGeom prst="rect">
            <a:avLst/>
          </a:prstGeom>
          <a:noFill/>
        </p:spPr>
      </p:pic>
      <p:pic>
        <p:nvPicPr>
          <p:cNvPr id="4105" name="Picture 9" descr="http://berryeg.com/wp-content/uploads/2012/04/Chaton.jpg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4932040" y="3429000"/>
            <a:ext cx="936104" cy="700890"/>
          </a:xfrm>
          <a:prstGeom prst="rect">
            <a:avLst/>
          </a:prstGeom>
          <a:noFill/>
        </p:spPr>
      </p:pic>
      <p:pic>
        <p:nvPicPr>
          <p:cNvPr id="4107" name="Picture 11" descr="http://www.greatwhitegear.com/wp-content/uploads/2011/03/blackberry-messenger-icon.pn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7572375" y="3212976"/>
            <a:ext cx="1080119" cy="1080120"/>
          </a:xfrm>
          <a:prstGeom prst="rect">
            <a:avLst/>
          </a:prstGeom>
          <a:noFill/>
        </p:spPr>
      </p:pic>
      <p:grpSp>
        <p:nvGrpSpPr>
          <p:cNvPr id="30" name="Group 29"/>
          <p:cNvGrpSpPr/>
          <p:nvPr/>
        </p:nvGrpSpPr>
        <p:grpSpPr>
          <a:xfrm>
            <a:off x="3851920" y="4293096"/>
            <a:ext cx="4612750" cy="1734638"/>
            <a:chOff x="3851920" y="4293096"/>
            <a:chExt cx="4612750" cy="1734638"/>
          </a:xfrm>
        </p:grpSpPr>
        <p:pic>
          <p:nvPicPr>
            <p:cNvPr id="4108" name="Picture 12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3851920" y="4293096"/>
              <a:ext cx="4610075" cy="17346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9" name="Picture 13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7380312" y="5345352"/>
              <a:ext cx="1080120" cy="2846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0" name="Picture 14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7380312" y="5033271"/>
              <a:ext cx="1080120" cy="267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11" name="Picture 15"/>
            <p:cNvPicPr>
              <a:picLocks noChangeAspect="1" noChangeArrowheads="1"/>
            </p:cNvPicPr>
            <p:nvPr/>
          </p:nvPicPr>
          <p:blipFill>
            <a:blip r:embed="rId26"/>
            <a:srcRect/>
            <a:stretch>
              <a:fillRect/>
            </a:stretch>
          </p:blipFill>
          <p:spPr bwMode="auto">
            <a:xfrm>
              <a:off x="7380312" y="4725144"/>
              <a:ext cx="1084358" cy="2880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1986094"/>
            <a:ext cx="8433385" cy="338712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26863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Multiple Challenges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4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5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546394" y="1080168"/>
            <a:ext cx="597770" cy="674001"/>
          </a:xfrm>
          <a:prstGeom prst="rect">
            <a:avLst/>
          </a:prstGeom>
        </p:spPr>
      </p:pic>
      <p:pic>
        <p:nvPicPr>
          <p:cNvPr id="23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236296" y="1124744"/>
            <a:ext cx="1440160" cy="602297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827584" y="2780928"/>
            <a:ext cx="77768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0" i="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Bhav</a:t>
            </a:r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 to update – tried traditional paid search – no awareness on brand and generics too expensive.</a:t>
            </a:r>
          </a:p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Mobile, lower </a:t>
            </a:r>
            <a:r>
              <a:rPr lang="en-US" sz="2100" dirty="0" err="1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cpc</a:t>
            </a:r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 but not strong conversion</a:t>
            </a:r>
          </a:p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GDN banner provided wide audience/reach and easy free download.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988840"/>
            <a:ext cx="2816761" cy="18029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Push to Pull Marketing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With no brand awareness and high CPCs in traditional paid search, the strategy was changed from pull marketing to the push marketing of the GDN.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12054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Strategy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5681" r="15064"/>
          <a:stretch>
            <a:fillRect/>
          </a:stretch>
        </p:blipFill>
        <p:spPr bwMode="auto">
          <a:xfrm>
            <a:off x="546469" y="1150761"/>
            <a:ext cx="565410" cy="55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6296" y="1124744"/>
            <a:ext cx="1440160" cy="602297"/>
          </a:xfrm>
          <a:prstGeom prst="rect">
            <a:avLst/>
          </a:prstGeom>
          <a:noFill/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39952" y="1844824"/>
            <a:ext cx="1296144" cy="126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 descr="http://digipropolis.files.wordpress.com/2011/01/google_display_network1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1920" y="3068960"/>
            <a:ext cx="2016224" cy="431588"/>
          </a:xfrm>
          <a:prstGeom prst="rect">
            <a:avLst/>
          </a:prstGeom>
          <a:noFill/>
        </p:spPr>
      </p:pic>
      <p:pic>
        <p:nvPicPr>
          <p:cNvPr id="15" name="Picture 4" descr="https://tpc.googlesyndication.com/pageadimg/imgad?id=CICAgICQyejo_gEQ0AIYmAIoATIIL2D98NASZJk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6176" y="3260937"/>
            <a:ext cx="1584176" cy="1319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https://tpc.googlesyndication.com/pageadimg/imgad?id=CICAgICQyeiEZRCsAhj6ASgBMgj-IZ-10_cPkw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56176" y="4713635"/>
            <a:ext cx="1584176" cy="137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/>
          <a:srcRect l="35822" t="36472" r="44697" b="22258"/>
          <a:stretch>
            <a:fillRect/>
          </a:stretch>
        </p:blipFill>
        <p:spPr bwMode="auto">
          <a:xfrm>
            <a:off x="3995937" y="3501008"/>
            <a:ext cx="1656183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6" descr="https://tpc.googlesyndication.com/pageadimg/imgad?id=CICAgICQmZ-HExB4GNgEKAEyCF2nsNq2KUn_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84368" y="2132856"/>
            <a:ext cx="79208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9512" y="4005064"/>
            <a:ext cx="3672408" cy="329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51521" y="4581128"/>
            <a:ext cx="3528392" cy="292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23528" y="5089629"/>
            <a:ext cx="3240360" cy="34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55576" y="5593685"/>
            <a:ext cx="2322562" cy="437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24310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Week on week reduction in  CPA and increase in app downloads.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CPA well below the $6 KPI target.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€39k income in fee’s during test period.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Cross sold iProspect services.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Waiting for 2013 budgets.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487287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Completing the Digital Marketing Mix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60764" r="29794"/>
          <a:stretch>
            <a:fillRect/>
          </a:stretch>
        </p:blipFill>
        <p:spPr bwMode="auto">
          <a:xfrm>
            <a:off x="543236" y="1135760"/>
            <a:ext cx="6040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91880" y="1916832"/>
            <a:ext cx="5128615" cy="231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Down Arrow 22"/>
          <p:cNvSpPr/>
          <p:nvPr/>
        </p:nvSpPr>
        <p:spPr>
          <a:xfrm>
            <a:off x="5724128" y="4149080"/>
            <a:ext cx="936104" cy="9361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/>
          <p:cNvSpPr/>
          <p:nvPr/>
        </p:nvSpPr>
        <p:spPr bwMode="auto">
          <a:xfrm>
            <a:off x="3732957" y="4900560"/>
            <a:ext cx="654050" cy="65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5" name="Picture 97" descr="Screen shot 2012-07-17 at 10.31.4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50960" y="4941168"/>
            <a:ext cx="412911" cy="579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ounded Rectangle 25"/>
          <p:cNvSpPr/>
          <p:nvPr/>
        </p:nvSpPr>
        <p:spPr>
          <a:xfrm>
            <a:off x="3635896" y="5522587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Lead Gen</a:t>
            </a:r>
            <a:endParaRPr lang="en-US" sz="1200" b="1" dirty="0"/>
          </a:p>
        </p:txBody>
      </p:sp>
      <p:sp>
        <p:nvSpPr>
          <p:cNvPr id="28" name="Rounded Rectangle 27"/>
          <p:cNvSpPr/>
          <p:nvPr/>
        </p:nvSpPr>
        <p:spPr bwMode="auto">
          <a:xfrm>
            <a:off x="5167494" y="4910198"/>
            <a:ext cx="655637" cy="65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0" name="Picture 91" descr="Screen shot 2012-05-30 at 15.41.48.pn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24060" y="4976404"/>
            <a:ext cx="525823" cy="54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Rounded Rectangle 30"/>
          <p:cNvSpPr/>
          <p:nvPr/>
        </p:nvSpPr>
        <p:spPr>
          <a:xfrm>
            <a:off x="5075096" y="5544206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PPC</a:t>
            </a:r>
            <a:endParaRPr lang="en-US" sz="1200" b="1" dirty="0"/>
          </a:p>
        </p:txBody>
      </p:sp>
      <p:sp>
        <p:nvSpPr>
          <p:cNvPr id="35" name="Rounded Rectangle 34"/>
          <p:cNvSpPr/>
          <p:nvPr/>
        </p:nvSpPr>
        <p:spPr bwMode="auto">
          <a:xfrm>
            <a:off x="6524484" y="4903366"/>
            <a:ext cx="654050" cy="65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6" name="Picture 92" descr="Screen shot 2012-05-30 at 15.42.41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580540" y="4960795"/>
            <a:ext cx="544056" cy="5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Rounded Rectangle 36"/>
          <p:cNvSpPr/>
          <p:nvPr/>
        </p:nvSpPr>
        <p:spPr>
          <a:xfrm>
            <a:off x="6443248" y="5517232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SEO</a:t>
            </a:r>
            <a:endParaRPr lang="en-US" sz="1200" b="1" dirty="0"/>
          </a:p>
        </p:txBody>
      </p:sp>
      <p:sp>
        <p:nvSpPr>
          <p:cNvPr id="38" name="Rounded Rectangle 37"/>
          <p:cNvSpPr/>
          <p:nvPr/>
        </p:nvSpPr>
        <p:spPr bwMode="auto">
          <a:xfrm>
            <a:off x="7874718" y="4904221"/>
            <a:ext cx="655637" cy="65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39" name="Picture 95" descr="Screen shot 2012-07-17 at 10.29.55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55416" y="5014235"/>
            <a:ext cx="497187" cy="46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Rounded Rectangle 39"/>
          <p:cNvSpPr/>
          <p:nvPr/>
        </p:nvSpPr>
        <p:spPr>
          <a:xfrm>
            <a:off x="7782320" y="5517232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Paid Social</a:t>
            </a:r>
            <a:endParaRPr lang="en-US" sz="1000" b="1" dirty="0"/>
          </a:p>
        </p:txBody>
      </p:sp>
      <p:pic>
        <p:nvPicPr>
          <p:cNvPr id="41" name="Picture 2" descr="http://www.fastcodesign.com/multisite_files/codesign/imagecache/inline-large/post-inline/tu-me-logo-lock-up-karbon-colour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36296" y="1124744"/>
            <a:ext cx="1440160" cy="6022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853</TotalTime>
  <Words>317</Words>
  <Application>Microsoft Office PowerPoint</Application>
  <PresentationFormat>On-screen Show (4:3)</PresentationFormat>
  <Paragraphs>54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iProspect-Nov2012</vt:lpstr>
      <vt:lpstr>2_Custom Design</vt:lpstr>
      <vt:lpstr>1_iprospect_110503</vt:lpstr>
      <vt:lpstr>Slide 1</vt:lpstr>
      <vt:lpstr>Background/Brief</vt:lpstr>
      <vt:lpstr>Challenge</vt:lpstr>
      <vt:lpstr>Challenge</vt:lpstr>
      <vt:lpstr>Strategy</vt:lpstr>
      <vt:lpstr>results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Chris Rothwell</dc:creator>
  <cp:lastModifiedBy>Ed Grice</cp:lastModifiedBy>
  <cp:revision>41</cp:revision>
  <dcterms:created xsi:type="dcterms:W3CDTF">2012-11-12T09:47:25Z</dcterms:created>
  <dcterms:modified xsi:type="dcterms:W3CDTF">2012-12-11T17:07:32Z</dcterms:modified>
</cp:coreProperties>
</file>